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68" r:id="rId4"/>
    <p:sldId id="258" r:id="rId5"/>
    <p:sldId id="259" r:id="rId6"/>
    <p:sldId id="260" r:id="rId7"/>
    <p:sldId id="261" r:id="rId8"/>
    <p:sldId id="262" r:id="rId9"/>
    <p:sldId id="263" r:id="rId10"/>
    <p:sldId id="264" r:id="rId11"/>
    <p:sldId id="265" r:id="rId12"/>
    <p:sldId id="266" r:id="rId13"/>
    <p:sldId id="267"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ms-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129F5E-FA75-48FB-BD45-0216E73610FD}" type="datetimeFigureOut">
              <a:rPr lang="ms-MY" smtClean="0"/>
              <a:pPr/>
              <a:t>19/01/2012</a:t>
            </a:fld>
            <a:endParaRPr lang="ms-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ms-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s-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ms-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045CCA-A2D4-49EA-A87D-D693B50E8D3F}" type="slidenum">
              <a:rPr lang="ms-MY" smtClean="0"/>
              <a:pPr/>
              <a:t>‹#›</a:t>
            </a:fld>
            <a:endParaRPr lang="ms-MY"/>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a:t>
            </a:fld>
            <a:endParaRPr lang="ms-MY"/>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10</a:t>
            </a:fld>
            <a:endParaRPr lang="ms-MY"/>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11</a:t>
            </a:fld>
            <a:endParaRPr lang="ms-MY"/>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12</a:t>
            </a:fld>
            <a:endParaRPr lang="ms-MY"/>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13</a:t>
            </a:fld>
            <a:endParaRPr lang="ms-MY"/>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14</a:t>
            </a:fld>
            <a:endParaRPr lang="ms-MY"/>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2</a:t>
            </a:fld>
            <a:endParaRPr lang="ms-MY"/>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3</a:t>
            </a:fld>
            <a:endParaRPr lang="ms-MY"/>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4</a:t>
            </a:fld>
            <a:endParaRPr lang="ms-MY"/>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5</a:t>
            </a:fld>
            <a:endParaRPr lang="ms-MY"/>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6</a:t>
            </a:fld>
            <a:endParaRPr lang="ms-MY"/>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7</a:t>
            </a:fld>
            <a:endParaRPr lang="ms-MY"/>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8</a:t>
            </a:fld>
            <a:endParaRPr lang="ms-MY"/>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ms-MY"/>
          </a:p>
        </p:txBody>
      </p:sp>
      <p:sp>
        <p:nvSpPr>
          <p:cNvPr id="4" name="Slide Number Placeholder 3"/>
          <p:cNvSpPr>
            <a:spLocks noGrp="1"/>
          </p:cNvSpPr>
          <p:nvPr>
            <p:ph type="sldNum" sz="quarter" idx="10"/>
          </p:nvPr>
        </p:nvSpPr>
        <p:spPr/>
        <p:txBody>
          <a:bodyPr/>
          <a:lstStyle/>
          <a:p>
            <a:fld id="{73045CCA-A2D4-49EA-A87D-D693B50E8D3F}" type="slidenum">
              <a:rPr lang="ms-MY" smtClean="0"/>
              <a:pPr/>
              <a:t>9</a:t>
            </a:fld>
            <a:endParaRPr lang="ms-MY"/>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AB32BE37-F637-4FC5-8A7E-CEBC2336FDB3}" type="datetimeFigureOut">
              <a:rPr lang="ms-MY" smtClean="0"/>
              <a:pPr/>
              <a:t>19/01/2012</a:t>
            </a:fld>
            <a:endParaRPr lang="ms-MY"/>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ms-MY"/>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C06B6EE-1BD2-4BC2-AB3F-D19C976518CC}" type="slidenum">
              <a:rPr lang="ms-MY" smtClean="0"/>
              <a:pPr/>
              <a:t>‹#›</a:t>
            </a:fld>
            <a:endParaRPr lang="ms-MY"/>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2BE37-F637-4FC5-8A7E-CEBC2336FDB3}" type="datetimeFigureOut">
              <a:rPr lang="ms-MY" smtClean="0"/>
              <a:pPr/>
              <a:t>19/01/2012</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C06B6EE-1BD2-4BC2-AB3F-D19C976518CC}" type="slidenum">
              <a:rPr lang="ms-MY" smtClean="0"/>
              <a:pPr/>
              <a:t>‹#›</a:t>
            </a:fld>
            <a:endParaRPr lang="ms-MY"/>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32BE37-F637-4FC5-8A7E-CEBC2336FDB3}" type="datetimeFigureOut">
              <a:rPr lang="ms-MY" smtClean="0"/>
              <a:pPr/>
              <a:t>19/01/2012</a:t>
            </a:fld>
            <a:endParaRPr lang="ms-MY"/>
          </a:p>
        </p:txBody>
      </p:sp>
      <p:sp>
        <p:nvSpPr>
          <p:cNvPr id="5" name="Footer Placeholder 4"/>
          <p:cNvSpPr>
            <a:spLocks noGrp="1"/>
          </p:cNvSpPr>
          <p:nvPr>
            <p:ph type="ftr" sz="quarter" idx="11"/>
          </p:nvPr>
        </p:nvSpPr>
        <p:spPr/>
        <p:txBody>
          <a:bodyPr/>
          <a:lstStyle/>
          <a:p>
            <a:endParaRPr lang="ms-MY"/>
          </a:p>
        </p:txBody>
      </p:sp>
      <p:sp>
        <p:nvSpPr>
          <p:cNvPr id="6" name="Slide Number Placeholder 5"/>
          <p:cNvSpPr>
            <a:spLocks noGrp="1"/>
          </p:cNvSpPr>
          <p:nvPr>
            <p:ph type="sldNum" sz="quarter" idx="12"/>
          </p:nvPr>
        </p:nvSpPr>
        <p:spPr/>
        <p:txBody>
          <a:bodyPr/>
          <a:lstStyle/>
          <a:p>
            <a:fld id="{4C06B6EE-1BD2-4BC2-AB3F-D19C976518CC}" type="slidenum">
              <a:rPr lang="ms-MY" smtClean="0"/>
              <a:pPr/>
              <a:t>‹#›</a:t>
            </a:fld>
            <a:endParaRPr lang="ms-MY"/>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AB32BE37-F637-4FC5-8A7E-CEBC2336FDB3}" type="datetimeFigureOut">
              <a:rPr lang="ms-MY" smtClean="0"/>
              <a:pPr/>
              <a:t>19/01/2012</a:t>
            </a:fld>
            <a:endParaRPr lang="ms-MY"/>
          </a:p>
        </p:txBody>
      </p:sp>
      <p:sp>
        <p:nvSpPr>
          <p:cNvPr id="5" name="Footer Placeholder 4"/>
          <p:cNvSpPr>
            <a:spLocks noGrp="1"/>
          </p:cNvSpPr>
          <p:nvPr>
            <p:ph type="ftr" sz="quarter" idx="11"/>
          </p:nvPr>
        </p:nvSpPr>
        <p:spPr>
          <a:xfrm>
            <a:off x="457200" y="6480969"/>
            <a:ext cx="4260056" cy="300831"/>
          </a:xfrm>
        </p:spPr>
        <p:txBody>
          <a:bodyPr/>
          <a:lstStyle/>
          <a:p>
            <a:endParaRPr lang="ms-MY"/>
          </a:p>
        </p:txBody>
      </p:sp>
      <p:sp>
        <p:nvSpPr>
          <p:cNvPr id="6" name="Slide Number Placeholder 5"/>
          <p:cNvSpPr>
            <a:spLocks noGrp="1"/>
          </p:cNvSpPr>
          <p:nvPr>
            <p:ph type="sldNum" sz="quarter" idx="12"/>
          </p:nvPr>
        </p:nvSpPr>
        <p:spPr/>
        <p:txBody>
          <a:bodyPr/>
          <a:lstStyle/>
          <a:p>
            <a:fld id="{4C06B6EE-1BD2-4BC2-AB3F-D19C976518CC}" type="slidenum">
              <a:rPr lang="ms-MY" smtClean="0"/>
              <a:pPr/>
              <a:t>‹#›</a:t>
            </a:fld>
            <a:endParaRPr lang="ms-MY"/>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AB32BE37-F637-4FC5-8A7E-CEBC2336FDB3}" type="datetimeFigureOut">
              <a:rPr lang="ms-MY" smtClean="0"/>
              <a:pPr/>
              <a:t>19/01/2012</a:t>
            </a:fld>
            <a:endParaRPr lang="ms-MY"/>
          </a:p>
        </p:txBody>
      </p:sp>
      <p:sp>
        <p:nvSpPr>
          <p:cNvPr id="5" name="Footer Placeholder 4"/>
          <p:cNvSpPr>
            <a:spLocks noGrp="1"/>
          </p:cNvSpPr>
          <p:nvPr>
            <p:ph type="ftr" sz="quarter" idx="11"/>
          </p:nvPr>
        </p:nvSpPr>
        <p:spPr>
          <a:xfrm>
            <a:off x="2619376" y="6480969"/>
            <a:ext cx="4260056" cy="300831"/>
          </a:xfrm>
        </p:spPr>
        <p:txBody>
          <a:bodyPr/>
          <a:lstStyle/>
          <a:p>
            <a:endParaRPr lang="ms-MY"/>
          </a:p>
        </p:txBody>
      </p:sp>
      <p:sp>
        <p:nvSpPr>
          <p:cNvPr id="6" name="Slide Number Placeholder 5"/>
          <p:cNvSpPr>
            <a:spLocks noGrp="1"/>
          </p:cNvSpPr>
          <p:nvPr>
            <p:ph type="sldNum" sz="quarter" idx="12"/>
          </p:nvPr>
        </p:nvSpPr>
        <p:spPr>
          <a:xfrm>
            <a:off x="8451056" y="809624"/>
            <a:ext cx="502920" cy="300831"/>
          </a:xfrm>
        </p:spPr>
        <p:txBody>
          <a:bodyPr/>
          <a:lstStyle/>
          <a:p>
            <a:fld id="{4C06B6EE-1BD2-4BC2-AB3F-D19C976518CC}" type="slidenum">
              <a:rPr lang="ms-MY" smtClean="0"/>
              <a:pPr/>
              <a:t>‹#›</a:t>
            </a:fld>
            <a:endParaRPr lang="ms-MY"/>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AB32BE37-F637-4FC5-8A7E-CEBC2336FDB3}" type="datetimeFigureOut">
              <a:rPr lang="ms-MY" smtClean="0"/>
              <a:pPr/>
              <a:t>19/01/2012</a:t>
            </a:fld>
            <a:endParaRPr lang="ms-MY"/>
          </a:p>
        </p:txBody>
      </p:sp>
      <p:sp>
        <p:nvSpPr>
          <p:cNvPr id="6" name="Footer Placeholder 5"/>
          <p:cNvSpPr>
            <a:spLocks noGrp="1"/>
          </p:cNvSpPr>
          <p:nvPr>
            <p:ph type="ftr" sz="quarter" idx="11"/>
          </p:nvPr>
        </p:nvSpPr>
        <p:spPr>
          <a:xfrm>
            <a:off x="457200" y="6480969"/>
            <a:ext cx="4260056" cy="301752"/>
          </a:xfrm>
        </p:spPr>
        <p:txBody>
          <a:bodyPr/>
          <a:lstStyle/>
          <a:p>
            <a:endParaRPr lang="ms-MY"/>
          </a:p>
        </p:txBody>
      </p:sp>
      <p:sp>
        <p:nvSpPr>
          <p:cNvPr id="7" name="Slide Number Placeholder 6"/>
          <p:cNvSpPr>
            <a:spLocks noGrp="1"/>
          </p:cNvSpPr>
          <p:nvPr>
            <p:ph type="sldNum" sz="quarter" idx="12"/>
          </p:nvPr>
        </p:nvSpPr>
        <p:spPr>
          <a:xfrm>
            <a:off x="7589520" y="6480969"/>
            <a:ext cx="502920" cy="301752"/>
          </a:xfrm>
        </p:spPr>
        <p:txBody>
          <a:bodyPr/>
          <a:lstStyle/>
          <a:p>
            <a:fld id="{4C06B6EE-1BD2-4BC2-AB3F-D19C976518CC}" type="slidenum">
              <a:rPr lang="ms-MY" smtClean="0"/>
              <a:pPr/>
              <a:t>‹#›</a:t>
            </a:fld>
            <a:endParaRPr lang="ms-MY"/>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AB32BE37-F637-4FC5-8A7E-CEBC2336FDB3}" type="datetimeFigureOut">
              <a:rPr lang="ms-MY" smtClean="0"/>
              <a:pPr/>
              <a:t>19/01/2012</a:t>
            </a:fld>
            <a:endParaRPr lang="ms-MY"/>
          </a:p>
        </p:txBody>
      </p:sp>
      <p:sp>
        <p:nvSpPr>
          <p:cNvPr id="8" name="Footer Placeholder 7"/>
          <p:cNvSpPr>
            <a:spLocks noGrp="1"/>
          </p:cNvSpPr>
          <p:nvPr>
            <p:ph type="ftr" sz="quarter" idx="11"/>
          </p:nvPr>
        </p:nvSpPr>
        <p:spPr>
          <a:xfrm>
            <a:off x="457200" y="6480969"/>
            <a:ext cx="4261104" cy="301752"/>
          </a:xfrm>
        </p:spPr>
        <p:txBody>
          <a:bodyPr/>
          <a:lstStyle/>
          <a:p>
            <a:endParaRPr lang="ms-MY"/>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C06B6EE-1BD2-4BC2-AB3F-D19C976518CC}" type="slidenum">
              <a:rPr lang="ms-MY" smtClean="0"/>
              <a:pPr/>
              <a:t>‹#›</a:t>
            </a:fld>
            <a:endParaRPr lang="ms-MY"/>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32BE37-F637-4FC5-8A7E-CEBC2336FDB3}" type="datetimeFigureOut">
              <a:rPr lang="ms-MY" smtClean="0"/>
              <a:pPr/>
              <a:t>19/01/2012</a:t>
            </a:fld>
            <a:endParaRPr lang="ms-MY"/>
          </a:p>
        </p:txBody>
      </p:sp>
      <p:sp>
        <p:nvSpPr>
          <p:cNvPr id="4" name="Footer Placeholder 3"/>
          <p:cNvSpPr>
            <a:spLocks noGrp="1"/>
          </p:cNvSpPr>
          <p:nvPr>
            <p:ph type="ftr" sz="quarter" idx="11"/>
          </p:nvPr>
        </p:nvSpPr>
        <p:spPr/>
        <p:txBody>
          <a:bodyPr/>
          <a:lstStyle/>
          <a:p>
            <a:endParaRPr lang="ms-MY"/>
          </a:p>
        </p:txBody>
      </p:sp>
      <p:sp>
        <p:nvSpPr>
          <p:cNvPr id="5" name="Slide Number Placeholder 4"/>
          <p:cNvSpPr>
            <a:spLocks noGrp="1"/>
          </p:cNvSpPr>
          <p:nvPr>
            <p:ph type="sldNum" sz="quarter" idx="12"/>
          </p:nvPr>
        </p:nvSpPr>
        <p:spPr/>
        <p:txBody>
          <a:bodyPr/>
          <a:lstStyle/>
          <a:p>
            <a:fld id="{4C06B6EE-1BD2-4BC2-AB3F-D19C976518CC}" type="slidenum">
              <a:rPr lang="ms-MY" smtClean="0"/>
              <a:pPr/>
              <a:t>‹#›</a:t>
            </a:fld>
            <a:endParaRPr lang="ms-MY"/>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AB32BE37-F637-4FC5-8A7E-CEBC2336FDB3}" type="datetimeFigureOut">
              <a:rPr lang="ms-MY" smtClean="0"/>
              <a:pPr/>
              <a:t>19/01/2012</a:t>
            </a:fld>
            <a:endParaRPr lang="ms-MY"/>
          </a:p>
        </p:txBody>
      </p:sp>
      <p:sp>
        <p:nvSpPr>
          <p:cNvPr id="3" name="Footer Placeholder 2"/>
          <p:cNvSpPr>
            <a:spLocks noGrp="1"/>
          </p:cNvSpPr>
          <p:nvPr>
            <p:ph type="ftr" sz="quarter" idx="11"/>
          </p:nvPr>
        </p:nvSpPr>
        <p:spPr>
          <a:xfrm>
            <a:off x="457200" y="6481890"/>
            <a:ext cx="4260056" cy="300831"/>
          </a:xfrm>
        </p:spPr>
        <p:txBody>
          <a:bodyPr/>
          <a:lstStyle/>
          <a:p>
            <a:endParaRPr lang="ms-MY"/>
          </a:p>
        </p:txBody>
      </p:sp>
      <p:sp>
        <p:nvSpPr>
          <p:cNvPr id="4" name="Slide Number Placeholder 3"/>
          <p:cNvSpPr>
            <a:spLocks noGrp="1"/>
          </p:cNvSpPr>
          <p:nvPr>
            <p:ph type="sldNum" sz="quarter" idx="12"/>
          </p:nvPr>
        </p:nvSpPr>
        <p:spPr>
          <a:xfrm>
            <a:off x="7589520" y="6480969"/>
            <a:ext cx="502920" cy="301752"/>
          </a:xfrm>
        </p:spPr>
        <p:txBody>
          <a:bodyPr/>
          <a:lstStyle/>
          <a:p>
            <a:fld id="{4C06B6EE-1BD2-4BC2-AB3F-D19C976518CC}" type="slidenum">
              <a:rPr lang="ms-MY" smtClean="0"/>
              <a:pPr/>
              <a:t>‹#›</a:t>
            </a:fld>
            <a:endParaRPr lang="ms-MY"/>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AB32BE37-F637-4FC5-8A7E-CEBC2336FDB3}" type="datetimeFigureOut">
              <a:rPr lang="ms-MY" smtClean="0"/>
              <a:pPr/>
              <a:t>19/01/2012</a:t>
            </a:fld>
            <a:endParaRPr lang="ms-MY"/>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ms-MY"/>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C06B6EE-1BD2-4BC2-AB3F-D19C976518CC}" type="slidenum">
              <a:rPr lang="ms-MY" smtClean="0"/>
              <a:pPr/>
              <a:t>‹#›</a:t>
            </a:fld>
            <a:endParaRPr lang="ms-MY"/>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AB32BE37-F637-4FC5-8A7E-CEBC2336FDB3}" type="datetimeFigureOut">
              <a:rPr lang="ms-MY" smtClean="0"/>
              <a:pPr/>
              <a:t>19/01/2012</a:t>
            </a:fld>
            <a:endParaRPr lang="ms-MY"/>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ms-MY"/>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C06B6EE-1BD2-4BC2-AB3F-D19C976518CC}" type="slidenum">
              <a:rPr lang="ms-MY" smtClean="0"/>
              <a:pPr/>
              <a:t>‹#›</a:t>
            </a:fld>
            <a:endParaRPr lang="ms-MY"/>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AB32BE37-F637-4FC5-8A7E-CEBC2336FDB3}" type="datetimeFigureOut">
              <a:rPr lang="ms-MY" smtClean="0"/>
              <a:pPr/>
              <a:t>19/01/2012</a:t>
            </a:fld>
            <a:endParaRPr lang="ms-MY"/>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ms-MY"/>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C06B6EE-1BD2-4BC2-AB3F-D19C976518CC}" type="slidenum">
              <a:rPr lang="ms-MY" smtClean="0"/>
              <a:pPr/>
              <a:t>‹#›</a:t>
            </a:fld>
            <a:endParaRPr lang="ms-MY"/>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0"/>
            <a:ext cx="8229600" cy="1828800"/>
          </a:xfrm>
        </p:spPr>
        <p:txBody>
          <a:bodyPr>
            <a:normAutofit fontScale="90000"/>
          </a:bodyPr>
          <a:lstStyle/>
          <a:p>
            <a:pPr algn="ctr"/>
            <a:r>
              <a:rPr lang="ms-MY" b="1" dirty="0" smtClean="0"/>
              <a:t>Garis panduan dan TATACARA PENGGUNAAN INTERNET </a:t>
            </a:r>
            <a:endParaRPr lang="ms-MY" b="1" dirty="0"/>
          </a:p>
        </p:txBody>
      </p:sp>
      <p:sp>
        <p:nvSpPr>
          <p:cNvPr id="3" name="Subtitle 2"/>
          <p:cNvSpPr>
            <a:spLocks noGrp="1"/>
          </p:cNvSpPr>
          <p:nvPr>
            <p:ph type="subTitle" idx="1"/>
          </p:nvPr>
        </p:nvSpPr>
        <p:spPr/>
        <p:txBody>
          <a:bodyPr/>
          <a:lstStyle/>
          <a:p>
            <a:endParaRPr lang="ms-MY" dirty="0"/>
          </a:p>
        </p:txBody>
      </p:sp>
      <p:pic>
        <p:nvPicPr>
          <p:cNvPr id="1027" name="Picture 3" descr="BS00441_"/>
          <p:cNvPicPr preferRelativeResize="0">
            <a:picLocks noChangeArrowheads="1" noChangeShapeType="1"/>
          </p:cNvPicPr>
          <p:nvPr/>
        </p:nvPicPr>
        <p:blipFill>
          <a:blip r:embed="rId3" cstate="print"/>
          <a:srcRect/>
          <a:stretch>
            <a:fillRect/>
          </a:stretch>
        </p:blipFill>
        <p:spPr bwMode="auto">
          <a:xfrm>
            <a:off x="533400" y="4038600"/>
            <a:ext cx="2514600" cy="2438400"/>
          </a:xfrm>
          <a:prstGeom prst="rect">
            <a:avLst/>
          </a:prstGeom>
          <a:noFill/>
          <a:ln w="0" algn="in">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a:xfrm>
            <a:off x="457200" y="1371600"/>
            <a:ext cx="8229600" cy="5083208"/>
          </a:xfrm>
        </p:spPr>
        <p:txBody>
          <a:bodyPr>
            <a:normAutofit/>
          </a:bodyPr>
          <a:lstStyle/>
          <a:p>
            <a:endParaRPr lang="ms-MY" dirty="0" smtClean="0"/>
          </a:p>
          <a:p>
            <a:r>
              <a:rPr lang="ms-MY" dirty="0" smtClean="0"/>
              <a:t>(d) menyedia, memuat naik, memuat turun dan menyimpan maklumat Internet yang melibatkan sebarang pernyataan fitnah atau hasutan yang boleh memburuk dan menjatuhkan imej Kerajaan; </a:t>
            </a:r>
          </a:p>
          <a:p>
            <a:r>
              <a:rPr lang="sv-SE" dirty="0" smtClean="0"/>
              <a:t>(e) menyalahgunakan kemudahan perbincangan awam atas talian seperti </a:t>
            </a:r>
            <a:r>
              <a:rPr lang="sv-SE" i="1" dirty="0" smtClean="0"/>
              <a:t>newsgroup dan bulletin board; </a:t>
            </a:r>
          </a:p>
          <a:p>
            <a:endParaRPr lang="ms-MY"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a:xfrm>
            <a:off x="457200" y="1447800"/>
            <a:ext cx="8229600" cy="5007008"/>
          </a:xfrm>
        </p:spPr>
        <p:txBody>
          <a:bodyPr>
            <a:normAutofit fontScale="92500" lnSpcReduction="10000"/>
          </a:bodyPr>
          <a:lstStyle/>
          <a:p>
            <a:endParaRPr lang="ms-MY" dirty="0" smtClean="0"/>
          </a:p>
          <a:p>
            <a:r>
              <a:rPr lang="ms-MY" dirty="0" smtClean="0"/>
              <a:t>(f) memuat naik, memuat turun dan menyimpan gambar atau teks yang bercorak penentangan yang boleh membawa keadaan huru-hara dan menakutkan pengguna Internet yang lain; </a:t>
            </a:r>
          </a:p>
          <a:p>
            <a:r>
              <a:rPr lang="sv-SE" dirty="0" smtClean="0"/>
              <a:t>(g) memuat turun, menyimpan dan menggunakan perisian berbentuk hiburan atas talian seperti permainan elektronik, video dan lagu; </a:t>
            </a:r>
          </a:p>
          <a:p>
            <a:r>
              <a:rPr lang="ms-MY" dirty="0" smtClean="0"/>
              <a:t>(h) menggunakan kemudahan </a:t>
            </a:r>
            <a:r>
              <a:rPr lang="ms-MY" i="1" dirty="0" smtClean="0"/>
              <a:t>chatting melalui Internet; </a:t>
            </a:r>
          </a:p>
          <a:p>
            <a:endParaRPr lang="ms-MY"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a:xfrm>
            <a:off x="457200" y="1371600"/>
            <a:ext cx="8229600" cy="5083208"/>
          </a:xfrm>
        </p:spPr>
        <p:txBody>
          <a:bodyPr/>
          <a:lstStyle/>
          <a:p>
            <a:endParaRPr lang="ms-MY" dirty="0" smtClean="0"/>
          </a:p>
          <a:p>
            <a:r>
              <a:rPr lang="fi-FI" dirty="0" smtClean="0"/>
              <a:t>(i) menggunakan kemudahan Internet untuk tujuan peribadi; </a:t>
            </a:r>
          </a:p>
          <a:p>
            <a:r>
              <a:rPr lang="ms-MY" dirty="0" smtClean="0"/>
              <a:t>(j) menjalankan aktiviti-aktiviti komersial dan politik; </a:t>
            </a:r>
          </a:p>
          <a:p>
            <a:r>
              <a:rPr lang="sv-SE" dirty="0" smtClean="0"/>
              <a:t>(k) melakukan aktiviti jenayah seperti menyebarkan bahan yang membabitkan perjudian, senjata dan aktiviti pengganas; </a:t>
            </a:r>
          </a:p>
          <a:p>
            <a:endParaRPr lang="ms-MY"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a:xfrm>
            <a:off x="457200" y="1447800"/>
            <a:ext cx="8229600" cy="5007008"/>
          </a:xfrm>
        </p:spPr>
        <p:txBody>
          <a:bodyPr>
            <a:normAutofit lnSpcReduction="10000"/>
          </a:bodyPr>
          <a:lstStyle/>
          <a:p>
            <a:pPr>
              <a:buNone/>
            </a:pPr>
            <a:endParaRPr lang="ms-MY" dirty="0" smtClean="0"/>
          </a:p>
          <a:p>
            <a:r>
              <a:rPr lang="ms-MY" dirty="0" smtClean="0"/>
              <a:t>(l) memuat naik, memuat turun, menghantar dan menyimpan kad elektronik, video, lagu dan kepilan fail melebihi saiz 2 megabait yang boleh mengakibatkan kelembapan perkhidmatan dan operasi sistem rangkaian komputer; dan </a:t>
            </a:r>
          </a:p>
          <a:p>
            <a:r>
              <a:rPr lang="ms-MY" dirty="0" smtClean="0"/>
              <a:t>(m) menggunakan kemudahan modem peribadi untuk membuat capaian terus ke Internet. </a:t>
            </a:r>
          </a:p>
          <a:p>
            <a:endParaRPr lang="ms-MY"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399032"/>
          </a:xfrm>
        </p:spPr>
        <p:txBody>
          <a:bodyPr/>
          <a:lstStyle/>
          <a:p>
            <a:r>
              <a:rPr lang="ms-MY" dirty="0" smtClean="0"/>
              <a:t>PENUTUP </a:t>
            </a:r>
            <a:endParaRPr lang="ms-MY" dirty="0"/>
          </a:p>
        </p:txBody>
      </p:sp>
      <p:sp>
        <p:nvSpPr>
          <p:cNvPr id="3" name="Content Placeholder 2"/>
          <p:cNvSpPr>
            <a:spLocks noGrp="1"/>
          </p:cNvSpPr>
          <p:nvPr>
            <p:ph idx="1"/>
          </p:nvPr>
        </p:nvSpPr>
        <p:spPr>
          <a:xfrm>
            <a:off x="457200" y="1371600"/>
            <a:ext cx="8229600" cy="5083208"/>
          </a:xfrm>
        </p:spPr>
        <p:txBody>
          <a:bodyPr>
            <a:normAutofit/>
          </a:bodyPr>
          <a:lstStyle/>
          <a:p>
            <a:endParaRPr lang="ms-MY" dirty="0" smtClean="0"/>
          </a:p>
          <a:p>
            <a:r>
              <a:rPr lang="ms-MY" dirty="0" smtClean="0"/>
              <a:t>Amalan-amalan terbaik penggunaan Internet dan mel elektronik yang patut diikuti oleh semua anggota Perkhidmatan Awam dan akan dikemas kini dari semasa ke semasa selaras dengan arus perkembangan teknologi maklumat dan komunikasi (ICT) dan perundangan. </a:t>
            </a:r>
            <a:endParaRPr lang="ms-MY" i="1" dirty="0" smtClean="0"/>
          </a:p>
          <a:p>
            <a:endParaRPr lang="ms-MY"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Pengenalan </a:t>
            </a:r>
            <a:endParaRPr lang="ms-MY" dirty="0"/>
          </a:p>
        </p:txBody>
      </p:sp>
      <p:sp>
        <p:nvSpPr>
          <p:cNvPr id="3" name="Content Placeholder 2"/>
          <p:cNvSpPr>
            <a:spLocks noGrp="1"/>
          </p:cNvSpPr>
          <p:nvPr>
            <p:ph idx="1"/>
          </p:nvPr>
        </p:nvSpPr>
        <p:spPr/>
        <p:txBody>
          <a:bodyPr/>
          <a:lstStyle/>
          <a:p>
            <a:r>
              <a:rPr lang="ms-MY" dirty="0" smtClean="0"/>
              <a:t>Perkembangan teknologi maklumat dan komunikasi (ICT) telah membolehkan maklumat dihantar dan diterima dengan pantas. </a:t>
            </a:r>
          </a:p>
          <a:p>
            <a:r>
              <a:rPr lang="ms-MY" dirty="0" smtClean="0"/>
              <a:t>Kemudahan ini telah membawa kepada peningkatan penggunaan Internet dan mel elektronik atau e-mel dalam sektor awam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p:txBody>
          <a:bodyPr/>
          <a:lstStyle/>
          <a:p>
            <a:r>
              <a:rPr lang="sv-SE" dirty="0" smtClean="0"/>
              <a:t>Bagaimanapun, pengurusan Internet yang tidak terkawal boleh menjejaskan keselamatan maklumat </a:t>
            </a:r>
            <a:endParaRPr lang="ms-MY" dirty="0" smtClean="0"/>
          </a:p>
          <a:p>
            <a:r>
              <a:rPr lang="ms-MY" dirty="0" smtClean="0"/>
              <a:t>Tambahan pula, kaedah ini membolehkan proses penghantaran dan penerimaan sesuatu maklumat dilaksanakan dengan lebih cepat dan mudah  </a:t>
            </a:r>
            <a:endParaRPr lang="ms-MY"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257800"/>
          </a:xfrm>
        </p:spPr>
        <p:txBody>
          <a:bodyPr/>
          <a:lstStyle/>
          <a:p>
            <a:pPr algn="just">
              <a:buNone/>
            </a:pPr>
            <a:endParaRPr lang="ms-MY" dirty="0"/>
          </a:p>
        </p:txBody>
      </p:sp>
      <p:sp>
        <p:nvSpPr>
          <p:cNvPr id="5" name="Right Triangle 4"/>
          <p:cNvSpPr/>
          <p:nvPr/>
        </p:nvSpPr>
        <p:spPr>
          <a:xfrm>
            <a:off x="381000" y="1524000"/>
            <a:ext cx="3352800" cy="4724400"/>
          </a:xfrm>
          <a:prstGeom prst="rtTriangle">
            <a:avLst/>
          </a:prstGeom>
          <a:ln w="19050">
            <a:prstDash val="dashDot"/>
          </a:ln>
        </p:spPr>
        <p:style>
          <a:lnRef idx="1">
            <a:schemeClr val="dk1"/>
          </a:lnRef>
          <a:fillRef idx="1003">
            <a:schemeClr val="dk1"/>
          </a:fillRef>
          <a:effectRef idx="2">
            <a:schemeClr val="dk1"/>
          </a:effectRef>
          <a:fontRef idx="minor">
            <a:schemeClr val="lt1"/>
          </a:fontRef>
        </p:style>
        <p:txBody>
          <a:bodyPr rtlCol="0" anchor="ctr"/>
          <a:lstStyle/>
          <a:p>
            <a:pPr algn="ctr"/>
            <a:r>
              <a:rPr lang="ms-MY" dirty="0" smtClean="0">
                <a:ln w="28575">
                  <a:solidFill>
                    <a:schemeClr val="tx1"/>
                  </a:solidFill>
                </a:ln>
              </a:rPr>
              <a:t>Tatacara penggunaan internet </a:t>
            </a:r>
            <a:endParaRPr lang="ms-MY" dirty="0">
              <a:ln w="28575">
                <a:solidFill>
                  <a:schemeClr val="tx1"/>
                </a:solidFill>
              </a:ln>
            </a:endParaRPr>
          </a:p>
        </p:txBody>
      </p:sp>
      <p:sp>
        <p:nvSpPr>
          <p:cNvPr id="9" name="Rectangle 8"/>
          <p:cNvSpPr/>
          <p:nvPr/>
        </p:nvSpPr>
        <p:spPr>
          <a:xfrm>
            <a:off x="3352800" y="51816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Muat Turun Bahan</a:t>
            </a:r>
            <a:endParaRPr lang="ms-MY" dirty="0"/>
          </a:p>
        </p:txBody>
      </p:sp>
      <p:sp>
        <p:nvSpPr>
          <p:cNvPr id="10" name="Rectangle 9"/>
          <p:cNvSpPr/>
          <p:nvPr/>
        </p:nvSpPr>
        <p:spPr>
          <a:xfrm>
            <a:off x="1905000" y="30480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Hak Akses Pengguna</a:t>
            </a:r>
            <a:endParaRPr lang="ms-MY" dirty="0"/>
          </a:p>
        </p:txBody>
      </p:sp>
      <p:sp>
        <p:nvSpPr>
          <p:cNvPr id="11" name="Rectangle 10"/>
          <p:cNvSpPr/>
          <p:nvPr/>
        </p:nvSpPr>
        <p:spPr>
          <a:xfrm>
            <a:off x="2286000" y="35814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Memilih Laman</a:t>
            </a:r>
            <a:endParaRPr lang="ms-MY" dirty="0"/>
          </a:p>
        </p:txBody>
      </p:sp>
      <p:sp>
        <p:nvSpPr>
          <p:cNvPr id="12" name="Rectangle 11"/>
          <p:cNvSpPr/>
          <p:nvPr/>
        </p:nvSpPr>
        <p:spPr>
          <a:xfrm>
            <a:off x="2667000" y="41148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Pengesahan Maklumat</a:t>
            </a:r>
            <a:endParaRPr lang="ms-MY" dirty="0"/>
          </a:p>
        </p:txBody>
      </p:sp>
      <p:sp>
        <p:nvSpPr>
          <p:cNvPr id="13" name="Rectangle 12"/>
          <p:cNvSpPr/>
          <p:nvPr/>
        </p:nvSpPr>
        <p:spPr>
          <a:xfrm>
            <a:off x="3733800" y="57150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Perbincangan Awam </a:t>
            </a:r>
            <a:endParaRPr lang="ms-MY" dirty="0"/>
          </a:p>
        </p:txBody>
      </p:sp>
      <p:sp>
        <p:nvSpPr>
          <p:cNvPr id="14" name="Rectangle 13"/>
          <p:cNvSpPr/>
          <p:nvPr/>
        </p:nvSpPr>
        <p:spPr>
          <a:xfrm>
            <a:off x="2971800" y="46482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ms-MY" b="1" dirty="0" smtClean="0"/>
              <a:t>Muat Naik Bahan </a:t>
            </a:r>
            <a:endParaRPr lang="ms-MY" dirty="0"/>
          </a:p>
        </p:txBody>
      </p:sp>
      <p:sp>
        <p:nvSpPr>
          <p:cNvPr id="16" name="Cloud 15"/>
          <p:cNvSpPr/>
          <p:nvPr/>
        </p:nvSpPr>
        <p:spPr>
          <a:xfrm>
            <a:off x="304800" y="0"/>
            <a:ext cx="6324600" cy="2209800"/>
          </a:xfrm>
          <a:prstGeom prst="cloud">
            <a:avLst/>
          </a:prstGeom>
          <a:ln/>
        </p:spPr>
        <p:style>
          <a:lnRef idx="3">
            <a:schemeClr val="lt1"/>
          </a:lnRef>
          <a:fillRef idx="1">
            <a:schemeClr val="accent5"/>
          </a:fillRef>
          <a:effectRef idx="1">
            <a:schemeClr val="accent5"/>
          </a:effectRef>
          <a:fontRef idx="minor">
            <a:schemeClr val="lt1"/>
          </a:fontRef>
        </p:style>
        <p:txBody>
          <a:bodyPr rtlCol="0" anchor="ctr"/>
          <a:lstStyle/>
          <a:p>
            <a:pPr algn="ctr"/>
            <a:r>
              <a:rPr lang="ms-MY" dirty="0" smtClean="0"/>
              <a:t>TATACARA PENGGUNAAN INTERNET </a:t>
            </a:r>
            <a:endParaRPr lang="ms-MY" dirty="0"/>
          </a:p>
        </p:txBody>
      </p:sp>
      <p:pic>
        <p:nvPicPr>
          <p:cNvPr id="15" name="Picture 2" descr="C:\Documents and Settings\User\My Documents\Downloads\181558_156938797695102_100001369498927_285398_3455698_n.jpg"/>
          <p:cNvPicPr>
            <a:picLocks noChangeAspect="1" noChangeArrowheads="1"/>
          </p:cNvPicPr>
          <p:nvPr/>
        </p:nvPicPr>
        <p:blipFill>
          <a:blip r:embed="rId3" cstate="print"/>
          <a:srcRect/>
          <a:stretch>
            <a:fillRect/>
          </a:stretch>
        </p:blipFill>
        <p:spPr bwMode="auto">
          <a:xfrm>
            <a:off x="6477000" y="609600"/>
            <a:ext cx="2438400" cy="2209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p:txBody>
          <a:bodyPr>
            <a:normAutofit lnSpcReduction="10000"/>
          </a:bodyPr>
          <a:lstStyle/>
          <a:p>
            <a:r>
              <a:rPr lang="ms-MY" b="1" dirty="0" smtClean="0"/>
              <a:t>Hak Akses Pengguna </a:t>
            </a:r>
          </a:p>
          <a:p>
            <a:r>
              <a:rPr lang="ms-MY" dirty="0" smtClean="0"/>
              <a:t>Hak akses hendaklah dilihat sebagai satu kemudahan yang disediakan oleh agensi untuk membantu melicinkan pentadbiran atau memperbaiki perkhidmatan yang disediakan. Pengguna harus mengambil maklum bahawa semua aset ICT di bawah kawalannya (termasuk maklumat) adalah hak milik Kerajaan. </a:t>
            </a:r>
            <a:endParaRPr lang="ms-MY"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p:txBody>
          <a:bodyPr>
            <a:normAutofit fontScale="92500" lnSpcReduction="10000"/>
          </a:bodyPr>
          <a:lstStyle/>
          <a:p>
            <a:r>
              <a:rPr lang="ms-MY" b="1" dirty="0" smtClean="0"/>
              <a:t>Memilih Laman </a:t>
            </a:r>
          </a:p>
          <a:p>
            <a:r>
              <a:rPr lang="ms-MY" dirty="0" smtClean="0"/>
              <a:t>Laman yang dilayari hendaklah hanya yang berkaitan dengan bidang kerja dan terhad untuk tujuan yang dibenarkan oleh Ketua Jabatan. </a:t>
            </a:r>
          </a:p>
          <a:p>
            <a:r>
              <a:rPr lang="ms-MY" b="1" dirty="0" smtClean="0"/>
              <a:t>Pengesahan Maklumat </a:t>
            </a:r>
          </a:p>
          <a:p>
            <a:r>
              <a:rPr lang="ms-MY" dirty="0" smtClean="0"/>
              <a:t>Bahan yang diperolehi dari Internet perlulah ditentukan ketepatan dan kesahihannya. Sebagai amalan baik, rujukan sumber Internet hendaklah juga dinyatakan. </a:t>
            </a:r>
            <a:endParaRPr lang="ms-MY"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a:xfrm>
            <a:off x="457200" y="1600200"/>
            <a:ext cx="8229600" cy="4854608"/>
          </a:xfrm>
        </p:spPr>
        <p:txBody>
          <a:bodyPr>
            <a:normAutofit fontScale="92500" lnSpcReduction="20000"/>
          </a:bodyPr>
          <a:lstStyle/>
          <a:p>
            <a:r>
              <a:rPr lang="ms-MY" b="1" dirty="0" smtClean="0"/>
              <a:t>Muat Naik Bahan </a:t>
            </a:r>
          </a:p>
          <a:p>
            <a:r>
              <a:rPr lang="sv-SE" dirty="0" smtClean="0"/>
              <a:t>Bahan rasmi yang hendak dimuat naik ke Internet hendaklah disemak dan mendapat pengesahan daripada Ketua Jabatan sebelum dimuat naik. </a:t>
            </a:r>
          </a:p>
          <a:p>
            <a:r>
              <a:rPr lang="ms-MY" b="1" dirty="0" smtClean="0"/>
              <a:t>Muat Turun Bahan </a:t>
            </a:r>
          </a:p>
          <a:p>
            <a:r>
              <a:rPr lang="ms-MY" dirty="0" smtClean="0"/>
              <a:t>Tindakan memuat turun hanya dibenarkan ke atas bahan yang sah seperti perisian yang berdaftar dan di bawah hak cipta terpelihara. Sebarang bahan yang dimuat turun dari Internet hendaklah digunakan untuk tujuan yang dibenarkan oleh jabatan sahaja. </a:t>
            </a:r>
            <a:endParaRPr lang="ms-MY"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s-MY" dirty="0" smtClean="0"/>
              <a:t>Sambungan.....</a:t>
            </a:r>
            <a:endParaRPr lang="ms-MY" dirty="0"/>
          </a:p>
        </p:txBody>
      </p:sp>
      <p:sp>
        <p:nvSpPr>
          <p:cNvPr id="3" name="Content Placeholder 2"/>
          <p:cNvSpPr>
            <a:spLocks noGrp="1"/>
          </p:cNvSpPr>
          <p:nvPr>
            <p:ph idx="1"/>
          </p:nvPr>
        </p:nvSpPr>
        <p:spPr/>
        <p:txBody>
          <a:bodyPr>
            <a:normAutofit fontScale="77500" lnSpcReduction="20000"/>
          </a:bodyPr>
          <a:lstStyle/>
          <a:p>
            <a:r>
              <a:rPr lang="ms-MY" b="1" dirty="0" smtClean="0"/>
              <a:t>Perbincangan Awam </a:t>
            </a:r>
          </a:p>
          <a:p>
            <a:r>
              <a:rPr lang="ms-MY" dirty="0" smtClean="0"/>
              <a:t>Hanya pegawai yang mendapat kebenaran sahaja boleh melibatkan diri dan menggunakan kemudahan ini. Kandungan perbincangan awam seperti </a:t>
            </a:r>
            <a:r>
              <a:rPr lang="ms-MY" i="1" dirty="0" smtClean="0"/>
              <a:t>newsgroup dan bulletin board mestilah mendapat pengesahan daripada Ketua Jabatan tertakluk kepada dasar dan tatacara yang telah ditetapkan. Perlu diingat bahawa setiap maklumat yang dikongsi melambangkan imej Kerajaan. Dengan sebab itu, setiap pengguna mestilah bertindak dengan bijaksana, jelas dan berupaya mengekalkan konsistensi dan keutuhan maklumat berkenaan. </a:t>
            </a:r>
            <a:endParaRPr lang="ms-MY"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Autofit/>
          </a:bodyPr>
          <a:lstStyle/>
          <a:p>
            <a:r>
              <a:rPr lang="ms-MY" sz="2400" dirty="0" smtClean="0"/>
              <a:t>Penjawat awam adalah dilarang daripada melakukan sebarang aktiviti yang melanggar tatacara penggunaan Internet </a:t>
            </a:r>
            <a:r>
              <a:rPr lang="ms-MY" sz="2400" dirty="0" smtClean="0"/>
              <a:t>seperti.....??? </a:t>
            </a:r>
            <a:endParaRPr lang="ms-MY" sz="2400" dirty="0"/>
          </a:p>
        </p:txBody>
      </p:sp>
      <p:sp>
        <p:nvSpPr>
          <p:cNvPr id="3" name="Content Placeholder 2"/>
          <p:cNvSpPr>
            <a:spLocks noGrp="1"/>
          </p:cNvSpPr>
          <p:nvPr>
            <p:ph idx="1"/>
          </p:nvPr>
        </p:nvSpPr>
        <p:spPr>
          <a:xfrm>
            <a:off x="457200" y="1524000"/>
            <a:ext cx="8229600" cy="4930808"/>
          </a:xfrm>
        </p:spPr>
        <p:txBody>
          <a:bodyPr>
            <a:normAutofit lnSpcReduction="10000"/>
          </a:bodyPr>
          <a:lstStyle/>
          <a:p>
            <a:endParaRPr lang="ms-MY" dirty="0" smtClean="0"/>
          </a:p>
          <a:p>
            <a:r>
              <a:rPr lang="ms-MY" dirty="0" smtClean="0"/>
              <a:t>a) memuat naik, memuat turun, menyimpan dan menggunakan perisian tidak berlesen; </a:t>
            </a:r>
          </a:p>
          <a:p>
            <a:r>
              <a:rPr lang="ms-MY" dirty="0" smtClean="0"/>
              <a:t>(b) menyedia dan menghantar maklumat berulang-ulang berupa gangguan; </a:t>
            </a:r>
          </a:p>
          <a:p>
            <a:r>
              <a:rPr lang="ms-MY" dirty="0" smtClean="0"/>
              <a:t>(c) menyedia, memuat naik, memuat turun dan menyimpan material, teks ucapan, imej atau bahan-bahan yang mengandungi unsur-unsur lucah; </a:t>
            </a:r>
          </a:p>
          <a:p>
            <a:endParaRPr lang="ms-MY"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92</TotalTime>
  <Words>642</Words>
  <Application>Microsoft Office PowerPoint</Application>
  <PresentationFormat>On-screen Show (4:3)</PresentationFormat>
  <Paragraphs>71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Garis panduan dan TATACARA PENGGUNAAN INTERNET </vt:lpstr>
      <vt:lpstr>Pengenalan </vt:lpstr>
      <vt:lpstr>Sambungan.........</vt:lpstr>
      <vt:lpstr>Slide 4</vt:lpstr>
      <vt:lpstr>Sambungan.....</vt:lpstr>
      <vt:lpstr>Sambungan.....</vt:lpstr>
      <vt:lpstr>Sambungan.....</vt:lpstr>
      <vt:lpstr>Sambungan.....</vt:lpstr>
      <vt:lpstr>Penjawat awam adalah dilarang daripada melakukan sebarang aktiviti yang melanggar tatacara penggunaan Internet seperti.....??? </vt:lpstr>
      <vt:lpstr>Sambungan.....</vt:lpstr>
      <vt:lpstr>Sambungan.....</vt:lpstr>
      <vt:lpstr>Sambungan.....</vt:lpstr>
      <vt:lpstr>Sambungan.....</vt:lpstr>
      <vt:lpstr>PENUTUP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RaWL</dc:creator>
  <cp:lastModifiedBy>RaWL</cp:lastModifiedBy>
  <cp:revision>9</cp:revision>
  <dcterms:created xsi:type="dcterms:W3CDTF">2012-01-18T15:07:11Z</dcterms:created>
  <dcterms:modified xsi:type="dcterms:W3CDTF">2012-01-19T01:12:28Z</dcterms:modified>
</cp:coreProperties>
</file>